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4"/>
  </p:notesMasterIdLst>
  <p:sldIdLst>
    <p:sldId id="256" r:id="rId5"/>
    <p:sldId id="258" r:id="rId6"/>
    <p:sldId id="259" r:id="rId7"/>
    <p:sldId id="260" r:id="rId8"/>
    <p:sldId id="265" r:id="rId9"/>
    <p:sldId id="267" r:id="rId10"/>
    <p:sldId id="268" r:id="rId11"/>
    <p:sldId id="270" r:id="rId12"/>
    <p:sldId id="261" r:id="rId13"/>
    <p:sldId id="262" r:id="rId14"/>
    <p:sldId id="263" r:id="rId15"/>
    <p:sldId id="271" r:id="rId16"/>
    <p:sldId id="264" r:id="rId17"/>
    <p:sldId id="266" r:id="rId18"/>
    <p:sldId id="269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20E1-F318-4D3B-9666-95158CDFCE05}" v="55" dt="2021-04-23T15:41:04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85AE3C21-C3CB-4B8D-9033-56C1B3CE75FA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17732C3C-A191-48C2-A7E8-9C96AF841A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9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9517-8E69-4FF1-9294-E1E54A394BAE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DEFFE-95A2-43FF-99D5-6E7D22FB0B88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F6ED-3CC4-4AFC-845E-EA395F55A80F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8A29-D8FB-46E0-94ED-76B45654629F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F942-E3E4-447D-BFAE-5B5B25F76F4C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C4CE-C594-4506-B364-99EFEEFBB023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8E48-174D-4FEB-9E49-805E25B6E4DE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E718-7869-4C6F-963F-37646651C408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F81-CFCC-4380-95A1-3EA40326D83F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D059-B916-4F7C-A4ED-4054F320AB5E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09DA-8BB6-47A9-8041-F86B534ABC44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2A-4DB9-477E-8FA6-EFA1723225C0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5BC2-041D-4BFD-90E5-0281AA95C4F8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9882C83-E2E7-4E14-8989-44350B9DDE3D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6F7BD38-A805-4B2C-9BDF-D56E94387879}" type="datetime1">
              <a:rPr lang="en-US" smtClean="0"/>
              <a:t>4/29/2021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617FD-A3DD-4B1B-A618-8B7F44A2D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4349" y="2475914"/>
            <a:ext cx="3606137" cy="4656406"/>
          </a:xfrm>
        </p:spPr>
        <p:txBody>
          <a:bodyPr anchor="t">
            <a:normAutofit/>
          </a:bodyPr>
          <a:lstStyle/>
          <a:p>
            <a:r>
              <a:rPr lang="en-US" sz="4400" dirty="0"/>
              <a:t>Thank- you for your Support!!</a:t>
            </a:r>
            <a:br>
              <a:rPr lang="en-US" sz="4400" dirty="0"/>
            </a:br>
            <a:r>
              <a:rPr lang="en-US" sz="4400" dirty="0"/>
              <a:t>*</a:t>
            </a:r>
            <a:r>
              <a:rPr lang="en-US" sz="2200" dirty="0"/>
              <a:t>Each product has a web link for ordering </a:t>
            </a:r>
            <a:r>
              <a:rPr lang="en-US" sz="2200" dirty="0">
                <a:sym typeface="Wingdings" panose="05000000000000000000" pitchFamily="2" charset="2"/>
              </a:rPr>
              <a:t></a:t>
            </a:r>
            <a:endParaRPr lang="en-US" sz="2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C7E44-4828-47E6-A083-C1E389988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4349" y="457199"/>
            <a:ext cx="3247652" cy="1362075"/>
          </a:xfrm>
        </p:spPr>
        <p:txBody>
          <a:bodyPr anchor="b"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BCS Entrepreneurship Fair, 2021</a:t>
            </a:r>
          </a:p>
        </p:txBody>
      </p:sp>
      <p:pic>
        <p:nvPicPr>
          <p:cNvPr id="28" name="Graphic 27" descr="Handshake">
            <a:extLst>
              <a:ext uri="{FF2B5EF4-FFF2-40B4-BE49-F238E27FC236}">
                <a16:creationId xmlns:a16="http://schemas.microsoft.com/office/drawing/2014/main" id="{2F3E9659-A260-492F-B011-BE3A4F41C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49" y="643467"/>
            <a:ext cx="5397896" cy="539789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54774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2DD4A6-DC96-421E-9E1C-7CD0D268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E6BB74D-E85C-4CCB-90CE-024600640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2808592-600C-4349-9F27-EC36C0BA4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5E00D3B-1E29-4E11-BCD3-8E3A56F4B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243BB1-5F75-431A-9848-1A46AEB5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14003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B0F0"/>
                </a:solidFill>
                <a:latin typeface="Bradley Hand ITC" panose="03070402050302030203" pitchFamily="66" charset="0"/>
              </a:rPr>
              <a:t>Karamia</a:t>
            </a:r>
            <a:r>
              <a:rPr lang="en-US" dirty="0">
                <a:solidFill>
                  <a:srgbClr val="00B0F0"/>
                </a:solidFill>
                <a:latin typeface="Bradley Hand ITC" panose="03070402050302030203" pitchFamily="66" charset="0"/>
              </a:rPr>
              <a:t> and Emily’s Rings &amp; Things!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sz="3100" dirty="0">
                <a:latin typeface="Abadi" panose="020B0604020202020204" pitchFamily="34" charset="0"/>
              </a:rPr>
              <a:t>$5.00/beaded Ring (10 available)      </a:t>
            </a:r>
            <a:br>
              <a:rPr lang="en-US" sz="3100" dirty="0">
                <a:latin typeface="Abadi" panose="020B0604020202020204" pitchFamily="34" charset="0"/>
              </a:rPr>
            </a:br>
            <a:r>
              <a:rPr lang="en-US" sz="3100" dirty="0">
                <a:latin typeface="Abadi" panose="020B0604020202020204" pitchFamily="34" charset="0"/>
              </a:rPr>
              <a:t>$10 Stainless Steel Spoon Ring (10 available)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60F93-E829-4C4A-8A9C-53FFD190A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47" y="640080"/>
            <a:ext cx="4489390" cy="360273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5" name="Content Placeholder 4" descr="A hand with painted nails&#10;&#10;Description automatically generated with medium confidence">
            <a:extLst>
              <a:ext uri="{FF2B5EF4-FFF2-40B4-BE49-F238E27FC236}">
                <a16:creationId xmlns:a16="http://schemas.microsoft.com/office/drawing/2014/main" id="{9C74FCE8-796E-4467-A6C9-509CF61FD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62482" y="640080"/>
            <a:ext cx="5202506" cy="360273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4FDC0C-5A2A-4F8E-957A-B73730D9CA48}"/>
              </a:ext>
            </a:extLst>
          </p:cNvPr>
          <p:cNvSpPr txBox="1"/>
          <p:nvPr/>
        </p:nvSpPr>
        <p:spPr>
          <a:xfrm>
            <a:off x="1078947" y="428922"/>
            <a:ext cx="6455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https://anglophonewest.schoolcashonline.com/Fee/Details/24901/176/False/True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EFCCE-9F33-48C4-B92F-79396463A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689317"/>
            <a:ext cx="3606137" cy="58240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latin typeface="Cooper Black" panose="0208090404030B020404" pitchFamily="18" charset="0"/>
              </a:rPr>
              <a:t>Bryson’s Personalized Tumblers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$20 ea. (up to ten characters per name)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70 available!</a:t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These tumblers change colour!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(straw not included)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 descr="A picture containing text, indoor, wall, toothbrush&#10;&#10;Description automatically generated">
            <a:extLst>
              <a:ext uri="{FF2B5EF4-FFF2-40B4-BE49-F238E27FC236}">
                <a16:creationId xmlns:a16="http://schemas.microsoft.com/office/drawing/2014/main" id="{C101D1DA-69A2-45EC-8F53-82C515087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8" y="364455"/>
            <a:ext cx="6268060" cy="357279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00D4B2-6FFE-4EF0-8DF0-ADE42EB9E974}"/>
              </a:ext>
            </a:extLst>
          </p:cNvPr>
          <p:cNvSpPr txBox="1"/>
          <p:nvPr/>
        </p:nvSpPr>
        <p:spPr>
          <a:xfrm>
            <a:off x="451514" y="4442758"/>
            <a:ext cx="6460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https://anglophonewest.schoolcashonline.com/Fee/Details/24903/176/False/True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86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93332-ED2C-4844-BC00-25BAED53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717453"/>
            <a:ext cx="3606137" cy="532391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400" dirty="0"/>
              <a:t>Bryson’s </a:t>
            </a:r>
            <a:br>
              <a:rPr lang="en-US" sz="4400" dirty="0"/>
            </a:br>
            <a:r>
              <a:rPr lang="en-US" sz="4400" dirty="0"/>
              <a:t>Key Chains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choose from:</a:t>
            </a:r>
            <a:br>
              <a:rPr lang="en-US" sz="4400" dirty="0"/>
            </a:br>
            <a:br>
              <a:rPr lang="en-US" sz="4400" dirty="0"/>
            </a:br>
            <a:r>
              <a:rPr lang="en-US" sz="2200" dirty="0"/>
              <a:t>*Names (up to ten letters)</a:t>
            </a:r>
            <a:br>
              <a:rPr lang="en-US" sz="2200" dirty="0"/>
            </a:br>
            <a:r>
              <a:rPr lang="en-US" sz="2200" dirty="0"/>
              <a:t>*Minecraft</a:t>
            </a:r>
            <a:br>
              <a:rPr lang="en-US" sz="2200" dirty="0"/>
            </a:br>
            <a:r>
              <a:rPr lang="en-US" sz="2200" dirty="0"/>
              <a:t>*Fortnite</a:t>
            </a:r>
            <a:br>
              <a:rPr lang="en-US" sz="2200" dirty="0"/>
            </a:br>
            <a:r>
              <a:rPr lang="en-US" sz="2200" dirty="0"/>
              <a:t>*Cats</a:t>
            </a:r>
            <a:br>
              <a:rPr lang="en-US" sz="2200" dirty="0"/>
            </a:br>
            <a:r>
              <a:rPr lang="en-US" sz="2200" dirty="0"/>
              <a:t>*Dogs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$4.00 each     50 available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5" name="Content Placeholder 4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81FDA6F8-D35A-4A11-A65B-4BC9F676F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78490" y="1010031"/>
            <a:ext cx="6024996" cy="48379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E7F1B3-22B2-4FF5-B130-5F1FA93B5FB4}"/>
              </a:ext>
            </a:extLst>
          </p:cNvPr>
          <p:cNvSpPr txBox="1"/>
          <p:nvPr/>
        </p:nvSpPr>
        <p:spPr>
          <a:xfrm>
            <a:off x="451514" y="5497908"/>
            <a:ext cx="6463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https://anglophonewest.schoolcashonline.com/Fee/Details/24904/176/False/True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656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CBA8D-9E73-4DAD-8586-278E3FB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991893"/>
            <a:ext cx="3606137" cy="50494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dirty="0">
                <a:latin typeface="Bradley Hand ITC" panose="03070402050302030203" pitchFamily="66" charset="0"/>
              </a:rPr>
              <a:t>Abigail’s Frames of Love </a:t>
            </a:r>
            <a:r>
              <a:rPr lang="en-US" sz="4400" dirty="0"/>
              <a:t>(8x10)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$5.00 ea.</a:t>
            </a:r>
            <a:br>
              <a:rPr lang="en-US" sz="4400" dirty="0"/>
            </a:br>
            <a:r>
              <a:rPr lang="en-US" sz="4400" dirty="0"/>
              <a:t>10 available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9" name="Content Placeholder 8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3049004D-798E-4A8E-951E-89B403373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991892"/>
            <a:ext cx="6268060" cy="4701045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8AA485-71B9-4153-AA5E-92F629258580}"/>
              </a:ext>
            </a:extLst>
          </p:cNvPr>
          <p:cNvSpPr txBox="1"/>
          <p:nvPr/>
        </p:nvSpPr>
        <p:spPr>
          <a:xfrm>
            <a:off x="554831" y="5567660"/>
            <a:ext cx="6548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https://anglophonewest.schoolcashonline.com/Fee/Details/24907/176/False/True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8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16E3E5-5186-46A4-AFBD-337387D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7B8FAACC-353E-4F84-BA62-A5514185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62DA7-43AC-4436-8C5A-53D0870E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749" y="457201"/>
            <a:ext cx="3575737" cy="1332688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Renee’s Rustic Candle Jars</a:t>
            </a:r>
          </a:p>
        </p:txBody>
      </p:sp>
      <p:pic>
        <p:nvPicPr>
          <p:cNvPr id="5" name="Content Placeholder 4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86942BB3-AC07-4BC1-96B0-9CB2F87B2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61" y="769460"/>
            <a:ext cx="6612856" cy="495964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527A08-6CE4-428E-8334-FC5D244F7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749" y="2024743"/>
            <a:ext cx="3575737" cy="4217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Cooper Black" panose="0208090404030B020404" pitchFamily="18" charset="0"/>
              </a:rPr>
              <a:t>Pink </a:t>
            </a:r>
            <a:r>
              <a:rPr lang="en-US" sz="2400" i="1" dirty="0">
                <a:solidFill>
                  <a:srgbClr val="FFFFFF"/>
                </a:solidFill>
                <a:latin typeface="Cooper Black" panose="0208090404030B020404" pitchFamily="18" charset="0"/>
              </a:rPr>
              <a:t>or</a:t>
            </a:r>
            <a:r>
              <a:rPr lang="en-US" sz="2400" dirty="0">
                <a:solidFill>
                  <a:srgbClr val="FFFFFF"/>
                </a:solidFill>
                <a:latin typeface="Cooper Black" panose="0208090404030B020404" pitchFamily="18" charset="0"/>
              </a:rPr>
              <a:t> Purple: light included!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Cooper Black" panose="0208090404030B020404" pitchFamily="18" charset="0"/>
              </a:rPr>
              <a:t>$10 ea.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Cooper Black" panose="0208090404030B020404" pitchFamily="18" charset="0"/>
              </a:rPr>
              <a:t>20 Available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Cooper Black" panose="0208090404030B020404" pitchFamily="18" charset="0"/>
              </a:rPr>
              <a:t>(ten per colour)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28068-E051-4A13-9DFC-EEFBBB298BAE}"/>
              </a:ext>
            </a:extLst>
          </p:cNvPr>
          <p:cNvSpPr txBox="1"/>
          <p:nvPr/>
        </p:nvSpPr>
        <p:spPr>
          <a:xfrm>
            <a:off x="611981" y="5970385"/>
            <a:ext cx="6464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https://anglophonewest.schoolcashonline.com/Fee/Details/24908/176/False/True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65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20735906-9890-464F-A331-DF34AE73AC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3" b="7895"/>
          <a:stretch/>
        </p:blipFill>
        <p:spPr bwMode="auto">
          <a:xfrm>
            <a:off x="-1" y="-3175"/>
            <a:ext cx="12192001" cy="48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0CAC7-6B86-4841-9C53-9DB27750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8"/>
            <a:ext cx="10572000" cy="15052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900" dirty="0">
                <a:latin typeface="Bradley Hand ITC" panose="03070402050302030203" pitchFamily="66" charset="0"/>
              </a:rPr>
              <a:t>Ella &amp; Olivia’s Homemade Masks</a:t>
            </a:r>
            <a:br>
              <a:rPr lang="en-US" dirty="0"/>
            </a:br>
            <a:r>
              <a:rPr lang="en-US" dirty="0"/>
              <a:t>$10 ea. 10 Available; </a:t>
            </a:r>
            <a:br>
              <a:rPr lang="en-US" dirty="0"/>
            </a:br>
            <a:r>
              <a:rPr lang="en-US" dirty="0"/>
              <a:t>style and materials will vary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942A7-D421-49B8-9436-EC61AA5F1F05}"/>
              </a:ext>
            </a:extLst>
          </p:cNvPr>
          <p:cNvSpPr txBox="1"/>
          <p:nvPr/>
        </p:nvSpPr>
        <p:spPr>
          <a:xfrm>
            <a:off x="5467350" y="6249669"/>
            <a:ext cx="6483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https://anglophonewest.schoolcashonline.com/Fee/Details/24919/176/False/True</a:t>
            </a:r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39562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DC9C9-7214-4085-95B3-C0500BA71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49739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Ethan’s Washer Toss Kits</a:t>
            </a:r>
            <a:br>
              <a:rPr lang="en-US" sz="5400" dirty="0"/>
            </a:br>
            <a:br>
              <a:rPr lang="en-US" sz="5400" dirty="0"/>
            </a:br>
            <a:r>
              <a:rPr lang="en-US" sz="4400" dirty="0"/>
              <a:t>$30.00</a:t>
            </a:r>
            <a:br>
              <a:rPr lang="en-US" sz="4400" dirty="0"/>
            </a:br>
            <a:r>
              <a:rPr lang="en-US" sz="4400" dirty="0"/>
              <a:t>10 available </a:t>
            </a:r>
            <a:br>
              <a:rPr lang="en-US" sz="4400" dirty="0"/>
            </a:br>
            <a:r>
              <a:rPr lang="en-US" sz="4400" dirty="0"/>
              <a:t>colours may vary</a:t>
            </a:r>
          </a:p>
        </p:txBody>
      </p:sp>
      <p:pic>
        <p:nvPicPr>
          <p:cNvPr id="5" name="Content Placeholder 4" descr="A picture containing text, indoor, floor, library&#10;&#10;Description automatically generated">
            <a:extLst>
              <a:ext uri="{FF2B5EF4-FFF2-40B4-BE49-F238E27FC236}">
                <a16:creationId xmlns:a16="http://schemas.microsoft.com/office/drawing/2014/main" id="{FA3C74A5-D26B-4F43-9C9F-A54514DDD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46" r="2" b="11713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C184F5-5E2A-4118-ACAB-B456556CF478}"/>
              </a:ext>
            </a:extLst>
          </p:cNvPr>
          <p:cNvSpPr txBox="1"/>
          <p:nvPr/>
        </p:nvSpPr>
        <p:spPr>
          <a:xfrm>
            <a:off x="-33490" y="315931"/>
            <a:ext cx="6491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https://anglophonewest.schoolcashonline.com/Fee/Details/24920/176/False/True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89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8B249-28CF-49BD-A4DE-8C1F1B92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Addy’s Monster Pots</a:t>
            </a:r>
            <a:br>
              <a:rPr lang="en-US" sz="5400" dirty="0"/>
            </a:br>
            <a:br>
              <a:rPr lang="en-US" sz="5400" dirty="0"/>
            </a:br>
            <a:r>
              <a:rPr lang="en-US" sz="3600" dirty="0"/>
              <a:t>3-inch diameter</a:t>
            </a:r>
            <a:br>
              <a:rPr lang="en-US" sz="3600" dirty="0"/>
            </a:br>
            <a:r>
              <a:rPr lang="en-US" sz="3600" dirty="0"/>
              <a:t>$5.00 ea.</a:t>
            </a:r>
            <a:br>
              <a:rPr lang="en-US" sz="3600" dirty="0"/>
            </a:br>
            <a:r>
              <a:rPr lang="en-US" sz="3600" dirty="0"/>
              <a:t>10 available</a:t>
            </a:r>
          </a:p>
        </p:txBody>
      </p:sp>
      <p:pic>
        <p:nvPicPr>
          <p:cNvPr id="5" name="Content Placeholder 4" descr="A group of stuffed animals&#10;&#10;Description automatically generated with medium confidence">
            <a:extLst>
              <a:ext uri="{FF2B5EF4-FFF2-40B4-BE49-F238E27FC236}">
                <a16:creationId xmlns:a16="http://schemas.microsoft.com/office/drawing/2014/main" id="{555927B6-C7D4-4CEC-8E4D-30181FE7A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559" b="2"/>
          <a:stretch/>
        </p:blipFill>
        <p:spPr>
          <a:xfrm rot="5400000">
            <a:off x="5717458" y="383458"/>
            <a:ext cx="6858000" cy="6091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63DD58-91B6-44BD-9529-2791D513BFE6}"/>
              </a:ext>
            </a:extLst>
          </p:cNvPr>
          <p:cNvSpPr txBox="1"/>
          <p:nvPr/>
        </p:nvSpPr>
        <p:spPr>
          <a:xfrm>
            <a:off x="0" y="2086660"/>
            <a:ext cx="6124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https://anglophonewest.schoolcashonline.com/Fee/Details/24943/176/False/True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763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8E614-9654-47F8-ADE8-D81D2E4F1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182881"/>
            <a:ext cx="3606137" cy="585848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dirty="0">
                <a:latin typeface="Blackadder ITC" panose="04020505051007020D02" pitchFamily="82" charset="0"/>
              </a:rPr>
              <a:t>Summer and Madi’s </a:t>
            </a:r>
            <a:r>
              <a:rPr lang="en-US" sz="4400" dirty="0"/>
              <a:t>Scented Surprise! Candles</a:t>
            </a:r>
            <a:br>
              <a:rPr lang="en-US" sz="4400" dirty="0"/>
            </a:br>
            <a:br>
              <a:rPr lang="en-US" sz="4400" dirty="0"/>
            </a:br>
            <a:r>
              <a:rPr lang="en-US" sz="3100" dirty="0"/>
              <a:t>Bubblegum &amp; </a:t>
            </a:r>
            <a:br>
              <a:rPr lang="en-US" sz="3100" dirty="0"/>
            </a:br>
            <a:r>
              <a:rPr lang="en-US" sz="3100" dirty="0"/>
              <a:t>Root Beer Scent</a:t>
            </a:r>
            <a:br>
              <a:rPr lang="en-US" sz="3100" dirty="0"/>
            </a:br>
            <a:r>
              <a:rPr lang="en-US" sz="3100" dirty="0"/>
              <a:t>$4.00 ea.</a:t>
            </a:r>
            <a:br>
              <a:rPr lang="en-US" sz="3100" dirty="0"/>
            </a:br>
            <a:r>
              <a:rPr lang="en-US" sz="3100" dirty="0"/>
              <a:t>15 available per scent</a:t>
            </a:r>
            <a:br>
              <a:rPr lang="en-US" sz="4400" dirty="0"/>
            </a:br>
            <a:br>
              <a:rPr lang="en-US" sz="4400" dirty="0"/>
            </a:br>
            <a:endParaRPr lang="en-US" sz="4400" dirty="0"/>
          </a:p>
        </p:txBody>
      </p:sp>
      <p:pic>
        <p:nvPicPr>
          <p:cNvPr id="5" name="Content Placeholder 4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1137719C-C89E-4191-956F-FAE0CB3D7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078549" y="1318204"/>
            <a:ext cx="5397896" cy="404842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DE1218-89B1-4EC6-AE6F-DA7CC58FCE8C}"/>
              </a:ext>
            </a:extLst>
          </p:cNvPr>
          <p:cNvSpPr txBox="1"/>
          <p:nvPr/>
        </p:nvSpPr>
        <p:spPr>
          <a:xfrm>
            <a:off x="202405" y="6038499"/>
            <a:ext cx="6512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https://anglophonewest.schoolcashonline.com/Fee/Details/24945/176/False/True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39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209CC-C7B3-4F70-9CBF-AE029BFA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359921" cy="970450"/>
          </a:xfrm>
        </p:spPr>
        <p:txBody>
          <a:bodyPr>
            <a:normAutofit/>
          </a:bodyPr>
          <a:lstStyle/>
          <a:p>
            <a:r>
              <a:rPr lang="en-US" dirty="0"/>
              <a:t>Susie’s Stress Balls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F143A17-7D57-4CFB-8158-306D7FEA8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447189"/>
            <a:ext cx="4477188" cy="5411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$1.00 each</a:t>
            </a:r>
          </a:p>
          <a:p>
            <a:pPr marL="0" indent="0">
              <a:buNone/>
            </a:pPr>
            <a:r>
              <a:rPr lang="en-US" sz="3600" dirty="0"/>
              <a:t>Ten available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1C524A27-B6C0-41EA-ABCB-AA2E61FC0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5898" y="0"/>
            <a:ext cx="57130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3FCE8DC-E7A6-4A8F-BB57-A87EC4B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accessory&#10;&#10;Description automatically generated">
            <a:extLst>
              <a:ext uri="{FF2B5EF4-FFF2-40B4-BE49-F238E27FC236}">
                <a16:creationId xmlns:a16="http://schemas.microsoft.com/office/drawing/2014/main" id="{AF3F585A-F346-40F2-A43A-C46CCE6DE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47" b="-4"/>
          <a:stretch/>
        </p:blipFill>
        <p:spPr>
          <a:xfrm rot="5400000">
            <a:off x="7161435" y="1507610"/>
            <a:ext cx="4330205" cy="383204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2207239D-DE77-4997-8883-9FF42BB68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7" y="1258528"/>
            <a:ext cx="688470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https://anglophonewest.schoolcashonline.com/Fee/Details/24947/176/False/True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019F4E73-6813-47BA-8440-52465B86A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6616" tIns="76176" rIns="266616" bIns="5078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75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502D0-49C2-4D76-970A-3FD5F773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562897"/>
            <a:ext cx="6446205" cy="37805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latin typeface="Bradley Hand ITC" panose="03070402050302030203" pitchFamily="66" charset="0"/>
              </a:rPr>
              <a:t>Jack’s Fiddleheads</a:t>
            </a:r>
            <a:br>
              <a:rPr lang="en-US" sz="5400" dirty="0">
                <a:latin typeface="Bradley Hand ITC" panose="03070402050302030203" pitchFamily="66" charset="0"/>
              </a:rPr>
            </a:br>
            <a:r>
              <a:rPr lang="en-US" sz="5400" dirty="0">
                <a:latin typeface="Bradley Hand ITC" panose="03070402050302030203" pitchFamily="66" charset="0"/>
              </a:rPr>
              <a:t>(cleaned)</a:t>
            </a:r>
            <a:br>
              <a:rPr lang="en-US" sz="5400" dirty="0">
                <a:latin typeface="Bradley Hand ITC" panose="03070402050302030203" pitchFamily="66" charset="0"/>
              </a:rPr>
            </a:br>
            <a:br>
              <a:rPr lang="en-US" sz="5400" dirty="0"/>
            </a:br>
            <a:r>
              <a:rPr lang="en-US" sz="3600" dirty="0"/>
              <a:t>$3/per pound</a:t>
            </a:r>
            <a:br>
              <a:rPr lang="en-US" sz="3600" dirty="0"/>
            </a:br>
            <a:r>
              <a:rPr lang="en-US" sz="3600" dirty="0"/>
              <a:t>$9/three pounds</a:t>
            </a:r>
            <a:br>
              <a:rPr lang="en-US" sz="3600" dirty="0"/>
            </a:br>
            <a:r>
              <a:rPr lang="en-US" sz="3600" dirty="0"/>
              <a:t>$15/five pounds</a:t>
            </a:r>
            <a:endParaRPr lang="en-US" sz="54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9FA8582-132C-495C-8971-3E34D09E6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r="7512"/>
          <a:stretch/>
        </p:blipFill>
        <p:spPr bwMode="auto">
          <a:xfrm>
            <a:off x="7683910" y="133360"/>
            <a:ext cx="465065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F3F41-244A-47BB-929C-98EA34B98E5F}"/>
              </a:ext>
            </a:extLst>
          </p:cNvPr>
          <p:cNvSpPr txBox="1"/>
          <p:nvPr/>
        </p:nvSpPr>
        <p:spPr>
          <a:xfrm>
            <a:off x="667432" y="1714484"/>
            <a:ext cx="64462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</a:br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https://anglophonewest.schoolcashonline.com/Fee/Details/24645/176/False/True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7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D6C27-B7CD-4834-A731-0DA11AE3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708186"/>
            <a:ext cx="5143123" cy="37811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700" dirty="0">
                <a:latin typeface="Bradley Hand ITC" panose="03070402050302030203" pitchFamily="66" charset="0"/>
              </a:rPr>
              <a:t>Art by Amelia</a:t>
            </a:r>
            <a:br>
              <a:rPr lang="en-US" sz="5400" dirty="0"/>
            </a:br>
            <a:r>
              <a:rPr lang="en-US" sz="3100" dirty="0"/>
              <a:t>Soothing Seascapes</a:t>
            </a:r>
            <a:br>
              <a:rPr lang="en-US" sz="3100" dirty="0"/>
            </a:br>
            <a:br>
              <a:rPr lang="en-US" sz="2800" dirty="0"/>
            </a:br>
            <a:r>
              <a:rPr lang="en-US" sz="1300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https://anglophonewest.schoolcashonline.com/Fee/Details/24861/176/False/True</a:t>
            </a:r>
            <a:br>
              <a:rPr lang="en-US" sz="5400" dirty="0"/>
            </a:br>
            <a:r>
              <a:rPr lang="en-US" sz="4900" dirty="0"/>
              <a:t>$5.00 ea.</a:t>
            </a:r>
            <a:br>
              <a:rPr lang="en-US" sz="4900" dirty="0"/>
            </a:br>
            <a:r>
              <a:rPr lang="en-US" sz="4900" dirty="0"/>
              <a:t>10x14 inches  </a:t>
            </a:r>
            <a:br>
              <a:rPr lang="en-US" sz="4900" dirty="0"/>
            </a:br>
            <a:r>
              <a:rPr lang="en-US" sz="4900" dirty="0"/>
              <a:t>15 available</a:t>
            </a:r>
          </a:p>
        </p:txBody>
      </p:sp>
      <p:pic>
        <p:nvPicPr>
          <p:cNvPr id="5" name="Content Placeholder 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29D487C3-FDF5-454A-A54C-609666EF0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4" r="32744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8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FDFCB-0148-493C-B05A-52AA20CCB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39097"/>
            <a:ext cx="6446205" cy="39991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>
                <a:latin typeface="Bradley Hand ITC" panose="03070402050302030203" pitchFamily="66" charset="0"/>
              </a:rPr>
              <a:t>Maisie’s Macrame</a:t>
            </a:r>
            <a:br>
              <a:rPr lang="en-US" sz="5400" dirty="0"/>
            </a:br>
            <a:r>
              <a:rPr lang="en-US" sz="4400" dirty="0"/>
              <a:t>keychains</a:t>
            </a:r>
            <a:br>
              <a:rPr lang="en-US" sz="4400" dirty="0"/>
            </a:br>
            <a:r>
              <a:rPr lang="en-US" sz="1300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https://anglophonewest.schoolcashonline.com/Fee/Details/24866/176/False/True</a:t>
            </a:r>
            <a:br>
              <a:rPr lang="en-US" sz="4400" dirty="0"/>
            </a:br>
            <a:r>
              <a:rPr lang="en-US" sz="4400" dirty="0"/>
              <a:t>8 inches long</a:t>
            </a:r>
            <a:br>
              <a:rPr lang="en-US" sz="4400" dirty="0"/>
            </a:br>
            <a:r>
              <a:rPr lang="en-US" sz="4400" dirty="0"/>
              <a:t>20 available </a:t>
            </a:r>
            <a:br>
              <a:rPr lang="en-US" sz="4400" dirty="0"/>
            </a:br>
            <a:r>
              <a:rPr lang="en-US" sz="4400" dirty="0"/>
              <a:t>(10 each colour)</a:t>
            </a:r>
            <a:br>
              <a:rPr lang="en-US" sz="4400" dirty="0"/>
            </a:br>
            <a:r>
              <a:rPr lang="en-US" sz="4400" dirty="0"/>
              <a:t>$5.00 each</a:t>
            </a:r>
            <a:br>
              <a:rPr lang="en-US" sz="4400" dirty="0"/>
            </a:br>
            <a:r>
              <a:rPr lang="en-US" sz="3100" dirty="0"/>
              <a:t>*available in taupe or grey*</a:t>
            </a:r>
          </a:p>
        </p:txBody>
      </p:sp>
      <p:pic>
        <p:nvPicPr>
          <p:cNvPr id="5" name="Content Placeholder 4" descr="A picture containing floor, accessory&#10;&#10;Description automatically generated">
            <a:extLst>
              <a:ext uri="{FF2B5EF4-FFF2-40B4-BE49-F238E27FC236}">
                <a16:creationId xmlns:a16="http://schemas.microsoft.com/office/drawing/2014/main" id="{DB3D1E34-01B7-421F-A11E-CA51307F4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82"/>
          <a:stretch/>
        </p:blipFill>
        <p:spPr>
          <a:xfrm rot="5400000">
            <a:off x="6437671" y="1103671"/>
            <a:ext cx="6858000" cy="465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8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16E3E5-5186-46A4-AFBD-337387D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7B8FAACC-353E-4F84-BA62-A5514185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A876-C290-4836-9EA2-F8F7D2C5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749" y="0"/>
            <a:ext cx="3575737" cy="3429000"/>
          </a:xfrm>
        </p:spPr>
        <p:txBody>
          <a:bodyPr anchor="b">
            <a:noAutofit/>
          </a:bodyPr>
          <a:lstStyle/>
          <a:p>
            <a:pPr algn="ctr"/>
            <a:r>
              <a:rPr lang="en-US" sz="4400" dirty="0" err="1">
                <a:solidFill>
                  <a:srgbClr val="00B0F0"/>
                </a:solidFill>
                <a:latin typeface="Cooper Black" panose="0208090404030B020404" pitchFamily="18" charset="0"/>
              </a:rPr>
              <a:t>Lilie’s</a:t>
            </a:r>
            <a:r>
              <a:rPr lang="en-US" sz="4400" dirty="0">
                <a:solidFill>
                  <a:srgbClr val="00B0F0"/>
                </a:solidFill>
                <a:latin typeface="Cooper Black" panose="0208090404030B020404" pitchFamily="18" charset="0"/>
              </a:rPr>
              <a:t> Catch-All Record Bowls</a:t>
            </a:r>
          </a:p>
        </p:txBody>
      </p:sp>
      <p:pic>
        <p:nvPicPr>
          <p:cNvPr id="5" name="Content Placeholder 4" descr="A pair of black shoes&#10;&#10;Description automatically generated with low confidence">
            <a:extLst>
              <a:ext uri="{FF2B5EF4-FFF2-40B4-BE49-F238E27FC236}">
                <a16:creationId xmlns:a16="http://schemas.microsoft.com/office/drawing/2014/main" id="{323943B5-AB8D-450D-B467-EC6DEAD31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5" y="325589"/>
            <a:ext cx="6612856" cy="495964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02F031-641A-4F62-9B70-43932E7FA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749" y="2024743"/>
            <a:ext cx="3575737" cy="40166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600">
                <a:solidFill>
                  <a:srgbClr val="FFFFFF"/>
                </a:solidFill>
              </a:rPr>
              <a:t>$</a:t>
            </a:r>
            <a:r>
              <a:rPr lang="en-US" sz="3600" dirty="0">
                <a:solidFill>
                  <a:srgbClr val="FFFFFF"/>
                </a:solidFill>
              </a:rPr>
              <a:t>8.00 each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</a:rPr>
              <a:t>40 available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FC564-0EA9-4D6B-AAEA-A0434BFCA14B}"/>
              </a:ext>
            </a:extLst>
          </p:cNvPr>
          <p:cNvSpPr txBox="1"/>
          <p:nvPr/>
        </p:nvSpPr>
        <p:spPr>
          <a:xfrm>
            <a:off x="371475" y="5285231"/>
            <a:ext cx="6437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https://anglophonewest.schoolcashonline.com/Fee/Details/24874/176/False/True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3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F7D26C8-96ED-46E3-BD94-C1608C54C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13EEA0A9-F720-41ED-8EBA-2A10A664F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780B0-1F65-4236-A493-33A4D8DFF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805682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92D050"/>
                </a:solidFill>
                <a:latin typeface="Bradley Hand ITC" panose="03070402050302030203" pitchFamily="66" charset="0"/>
              </a:rPr>
              <a:t>Tiona</a:t>
            </a:r>
            <a:r>
              <a:rPr lang="en-US" sz="3600" dirty="0">
                <a:solidFill>
                  <a:srgbClr val="92D050"/>
                </a:solidFill>
                <a:latin typeface="Bradley Hand ITC" panose="03070402050302030203" pitchFamily="66" charset="0"/>
              </a:rPr>
              <a:t> and Piper’s </a:t>
            </a:r>
            <a:r>
              <a:rPr lang="en-US" sz="3200" dirty="0"/>
              <a:t>Lizard Bead </a:t>
            </a:r>
            <a:br>
              <a:rPr lang="en-US" sz="3200" dirty="0"/>
            </a:br>
            <a:r>
              <a:rPr lang="en-US" sz="3200" dirty="0"/>
              <a:t>Key Chains</a:t>
            </a: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AFCB34A2-FA15-4AE3-BC1B-C6A7906D8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404372" cy="363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$5.00 ea. </a:t>
            </a:r>
          </a:p>
          <a:p>
            <a:pPr marL="0" indent="0">
              <a:buNone/>
            </a:pPr>
            <a:r>
              <a:rPr lang="en-US" sz="3600" dirty="0"/>
              <a:t>10 available</a:t>
            </a:r>
            <a:r>
              <a:rPr lang="en-US" sz="1600" dirty="0"/>
              <a:t> </a:t>
            </a:r>
          </a:p>
        </p:txBody>
      </p:sp>
      <p:sp>
        <p:nvSpPr>
          <p:cNvPr id="77" name="Rounded Rectangle 17">
            <a:extLst>
              <a:ext uri="{FF2B5EF4-FFF2-40B4-BE49-F238E27FC236}">
                <a16:creationId xmlns:a16="http://schemas.microsoft.com/office/drawing/2014/main" id="{03B27569-6089-4DC0-93E0-F3F6E1E93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C49B0A20-22FA-4CB6-9E0A-19E70E197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4"/>
          <a:stretch/>
        </p:blipFill>
        <p:spPr bwMode="auto">
          <a:xfrm>
            <a:off x="5447006" y="1029929"/>
            <a:ext cx="5638853" cy="43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A32E-6E8D-4F44-959C-BA935131DCCC}"/>
              </a:ext>
            </a:extLst>
          </p:cNvPr>
          <p:cNvSpPr txBox="1"/>
          <p:nvPr/>
        </p:nvSpPr>
        <p:spPr>
          <a:xfrm>
            <a:off x="5216050" y="5744880"/>
            <a:ext cx="64901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https://anglophonewest.schoolcashonline.com/Fee/Details/24885/176/False/True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9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2264E67-6F59-4D8D-8E5F-8245B0FEA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158E1C6E-D299-4F5D-B15B-155EBF7F6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26B3A-C6CF-437A-A1A3-DCB39AB6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457201"/>
            <a:ext cx="3575737" cy="1332688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Hunter’s Scented Crayon Candles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C265C194-9072-40DD-858D-C49405CD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4" y="2046514"/>
            <a:ext cx="3575737" cy="3994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Various colours and shapes; lightly scented</a:t>
            </a: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$4.00 ea.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15 available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9365F841-4F8A-4DC0-95EF-44A0A307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0790" y="1140810"/>
            <a:ext cx="6267743" cy="4277734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B90463-D2F7-4144-8711-72717274C28E}"/>
              </a:ext>
            </a:extLst>
          </p:cNvPr>
          <p:cNvSpPr txBox="1"/>
          <p:nvPr/>
        </p:nvSpPr>
        <p:spPr>
          <a:xfrm>
            <a:off x="5003005" y="5418544"/>
            <a:ext cx="6545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https://anglophonewest.schoolcashonline.com/Fee/Details/24892/176/False/True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85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138">
            <a:extLst>
              <a:ext uri="{FF2B5EF4-FFF2-40B4-BE49-F238E27FC236}">
                <a16:creationId xmlns:a16="http://schemas.microsoft.com/office/drawing/2014/main" id="{A416E3E5-5186-46A4-AFBD-337387D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Freeform 23">
            <a:extLst>
              <a:ext uri="{FF2B5EF4-FFF2-40B4-BE49-F238E27FC236}">
                <a16:creationId xmlns:a16="http://schemas.microsoft.com/office/drawing/2014/main" id="{7B8FAACC-353E-4F84-BA62-A5514185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9F882-A034-499F-ABFC-A2CB862E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749" y="457201"/>
            <a:ext cx="3575737" cy="1332688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Janeya’s</a:t>
            </a:r>
            <a:r>
              <a:rPr lang="en-US" sz="3200" dirty="0">
                <a:solidFill>
                  <a:srgbClr val="FFFFFF"/>
                </a:solidFill>
                <a:latin typeface="Bradley Hand ITC" panose="03070402050302030203" pitchFamily="66" charset="0"/>
              </a:rPr>
              <a:t> Primitive Window Wonders</a:t>
            </a:r>
          </a:p>
        </p:txBody>
      </p:sp>
      <p:pic>
        <p:nvPicPr>
          <p:cNvPr id="4100" name="Picture 4" descr="Image preview">
            <a:extLst>
              <a:ext uri="{FF2B5EF4-FFF2-40B4-BE49-F238E27FC236}">
                <a16:creationId xmlns:a16="http://schemas.microsoft.com/office/drawing/2014/main" id="{1D077823-3D95-4EF3-B5C2-97DDE28E3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300" y="190501"/>
            <a:ext cx="5584161" cy="5584161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Content Placeholder 4101">
            <a:extLst>
              <a:ext uri="{FF2B5EF4-FFF2-40B4-BE49-F238E27FC236}">
                <a16:creationId xmlns:a16="http://schemas.microsoft.com/office/drawing/2014/main" id="{15D889FC-B47B-4826-AA00-8E0B96D9F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749" y="2024743"/>
            <a:ext cx="3575737" cy="4376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badi" panose="020B0604020104020204" pitchFamily="34" charset="0"/>
              </a:rPr>
              <a:t>*Prices on Photo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badi" panose="020B0604020104020204" pitchFamily="34" charset="0"/>
              </a:rPr>
              <a:t>*Three available per style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badi" panose="020B0604020104020204" pitchFamily="34" charset="0"/>
              </a:rPr>
              <a:t>*25x20 inches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F12112-5530-4FBA-913E-2E5DEA6AB4B4}"/>
              </a:ext>
            </a:extLst>
          </p:cNvPr>
          <p:cNvSpPr txBox="1"/>
          <p:nvPr/>
        </p:nvSpPr>
        <p:spPr>
          <a:xfrm>
            <a:off x="351452" y="5774662"/>
            <a:ext cx="65255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</a:br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https://anglophonewest.schoolcashonline.com/Fee/Details/24894/176/False/True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241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A1907-7FF6-43A9-9DB2-35281B68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39097"/>
            <a:ext cx="6446205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latin typeface="Bradley Hand ITC" panose="03070402050302030203" pitchFamily="66" charset="0"/>
              </a:rPr>
              <a:t>Tiona</a:t>
            </a:r>
            <a:r>
              <a:rPr lang="en-US" sz="6000" dirty="0">
                <a:latin typeface="Bradley Hand ITC" panose="03070402050302030203" pitchFamily="66" charset="0"/>
              </a:rPr>
              <a:t> &amp; Piper’s </a:t>
            </a:r>
            <a:br>
              <a:rPr lang="en-US" sz="5400" dirty="0">
                <a:latin typeface="Bradley Hand ITC" panose="03070402050302030203" pitchFamily="66" charset="0"/>
              </a:rPr>
            </a:br>
            <a:r>
              <a:rPr lang="en-US" sz="4400" dirty="0"/>
              <a:t>Beaded Key Chains</a:t>
            </a:r>
            <a:br>
              <a:rPr lang="en-US" sz="4400" dirty="0"/>
            </a:br>
            <a:br>
              <a:rPr lang="en-US" sz="4400" dirty="0"/>
            </a:br>
            <a:r>
              <a:rPr lang="en-US" sz="3200" dirty="0"/>
              <a:t>$4.00 ea.</a:t>
            </a:r>
            <a:br>
              <a:rPr lang="en-US" sz="3200" dirty="0"/>
            </a:br>
            <a:r>
              <a:rPr lang="en-US" sz="3200" dirty="0"/>
              <a:t>20 available</a:t>
            </a:r>
          </a:p>
        </p:txBody>
      </p:sp>
      <p:pic>
        <p:nvPicPr>
          <p:cNvPr id="5" name="Content Placeholder 4" descr="A picture containing little, toy, child, indoor&#10;&#10;Description automatically generated">
            <a:extLst>
              <a:ext uri="{FF2B5EF4-FFF2-40B4-BE49-F238E27FC236}">
                <a16:creationId xmlns:a16="http://schemas.microsoft.com/office/drawing/2014/main" id="{B93D2303-6EEB-472E-B808-AA42AE779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82"/>
          <a:stretch/>
        </p:blipFill>
        <p:spPr>
          <a:xfrm rot="5400000">
            <a:off x="6437671" y="1103671"/>
            <a:ext cx="6858000" cy="4650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B167E-5A7E-42D9-AD29-5325A479BBEA}"/>
              </a:ext>
            </a:extLst>
          </p:cNvPr>
          <p:cNvSpPr txBox="1"/>
          <p:nvPr/>
        </p:nvSpPr>
        <p:spPr>
          <a:xfrm>
            <a:off x="290512" y="4279376"/>
            <a:ext cx="6529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https://anglophonewest.schoolcashonline.com/Fee/Details/24897/176/False/True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717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Categories" ma:contentTypeID="0x010100F2A1E1E4D320C749A22EC3F91FD053D6009E87C58F8BB1EC45803F664DFC7A8C55" ma:contentTypeVersion="9" ma:contentTypeDescription="" ma:contentTypeScope="" ma:versionID="2bb0bd90b56b7c9d48c3cc48cdd8f5a4">
  <xsd:schema xmlns:xsd="http://www.w3.org/2001/XMLSchema" xmlns:xs="http://www.w3.org/2001/XMLSchema" xmlns:p="http://schemas.microsoft.com/office/2006/metadata/properties" xmlns:ns1="http://schemas.microsoft.com/sharepoint/v3" xmlns:ns2="1e050540-abf7-4cd0-9094-0488f67136b7" targetNamespace="http://schemas.microsoft.com/office/2006/metadata/properties" ma:root="true" ma:fieldsID="49d51a1de92e07d234f8926cd3db1e94" ns1:_="" ns2:_="">
    <xsd:import namespace="http://schemas.microsoft.com/sharepoint/v3"/>
    <xsd:import namespace="1e050540-abf7-4cd0-9094-0488f67136b7"/>
    <xsd:element name="properties">
      <xsd:complexType>
        <xsd:sequence>
          <xsd:element name="documentManagement">
            <xsd:complexType>
              <xsd:all>
                <xsd:element ref="ns2:DocumentCategories"/>
                <xsd:element ref="ns2:DocumentForm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hidden="true" ma:internalName="PublishingStartDate" ma:readOnly="false">
      <xsd:simpleType>
        <xsd:restriction base="dms:Unknown"/>
      </xsd:simpleType>
    </xsd:element>
    <xsd:element name="PublishingExpirationDate" ma:index="11" nillable="true" ma:displayName="Scheduling End Date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50540-abf7-4cd0-9094-0488f67136b7" elementFormDefault="qualified">
    <xsd:import namespace="http://schemas.microsoft.com/office/2006/documentManagement/types"/>
    <xsd:import namespace="http://schemas.microsoft.com/office/infopath/2007/PartnerControls"/>
    <xsd:element name="DocumentCategories" ma:index="8" ma:displayName="Document Categories" ma:format="Dropdown" ma:internalName="DocumentCategories" ma:readOnly="false">
      <xsd:simpleType>
        <xsd:restriction base="dms:Choice">
          <xsd:enumeration value="ABC Tips"/>
          <xsd:enumeration value="Agenda"/>
          <xsd:enumeration value="Alumni"/>
          <xsd:enumeration value="Announcements"/>
          <xsd:enumeration value="Annual Report"/>
          <xsd:enumeration value="Archived"/>
          <xsd:enumeration value="Assemblies"/>
          <xsd:enumeration value="Awards"/>
          <xsd:enumeration value="Bullying Information"/>
          <xsd:enumeration value="Cafeteria"/>
          <xsd:enumeration value="Calendar"/>
          <xsd:enumeration value="Class Supply Lists"/>
          <xsd:enumeration value="Clubs"/>
          <xsd:enumeration value="Community"/>
          <xsd:enumeration value="Covid Information"/>
          <xsd:enumeration value="Data &amp; Reports"/>
          <xsd:enumeration value="District"/>
          <xsd:enumeration value="Drama"/>
          <xsd:enumeration value="English"/>
          <xsd:enumeration value="Exams"/>
          <xsd:enumeration value="Fine Arts"/>
          <xsd:enumeration value="French"/>
          <xsd:enumeration value="Graduation"/>
          <xsd:enumeration value="Guidance-Course Selection"/>
          <xsd:enumeration value="Guidance-Information"/>
          <xsd:enumeration value="Guidance-Scholarships"/>
          <xsd:enumeration value="Handbook"/>
          <xsd:enumeration value="Health"/>
          <xsd:enumeration value="Home and School"/>
          <xsd:enumeration value="Homework"/>
          <xsd:enumeration value="Hot Lunch"/>
          <xsd:enumeration value="Humanities"/>
          <xsd:enumeration value="Literacy"/>
          <xsd:enumeration value="Math"/>
          <xsd:enumeration value="Memo"/>
          <xsd:enumeration value="Misc"/>
          <xsd:enumeration value="Newcomers"/>
          <xsd:enumeration value="Newsletter"/>
          <xsd:enumeration value="Parent Information"/>
          <xsd:enumeration value="Portal"/>
          <xsd:enumeration value="Potato Harvest"/>
          <xsd:enumeration value="Policy"/>
          <xsd:enumeration value="Post-Secondary"/>
          <xsd:enumeration value="PSSC"/>
          <xsd:enumeration value="Registration"/>
          <xsd:enumeration value="Resource"/>
          <xsd:enumeration value="Schedule"/>
          <xsd:enumeration value="School Connects Messages"/>
          <xsd:enumeration value="School Improvement Plan"/>
          <xsd:enumeration value="School Information"/>
          <xsd:enumeration value="School Merchandise"/>
          <xsd:enumeration value="School Messenger Message"/>
          <xsd:enumeration value="Science"/>
          <xsd:enumeration value="Sexual Health Services"/>
          <xsd:enumeration value="Special Project"/>
          <xsd:enumeration value="Sports"/>
          <xsd:enumeration value="Student-Information"/>
          <xsd:enumeration value="Summer School"/>
          <xsd:enumeration value="Yearbook"/>
          <xsd:enumeration value="Vocational"/>
          <xsd:enumeration value="Voicemail"/>
          <xsd:enumeration value="Volunteer"/>
          <xsd:enumeration value="Weather"/>
        </xsd:restriction>
      </xsd:simpleType>
    </xsd:element>
    <xsd:element name="DocumentForm" ma:index="9" ma:displayName="Document Form" ma:default="No" ma:description="Is this a form?" ma:format="Dropdown" ma:internalName="DocumentForm">
      <xsd:simpleType>
        <xsd:restriction base="dms:Choice">
          <xsd:enumeration value="No"/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Categories xmlns="1e050540-abf7-4cd0-9094-0488f67136b7">Memo</DocumentCategories>
    <PublishingExpirationDate xmlns="http://schemas.microsoft.com/sharepoint/v3" xsi:nil="true"/>
    <DocumentForm xmlns="1e050540-abf7-4cd0-9094-0488f67136b7">No</DocumentForm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7DA11B-A2CA-4AA7-80F4-1DEE2B36E152}"/>
</file>

<file path=customXml/itemProps2.xml><?xml version="1.0" encoding="utf-8"?>
<ds:datastoreItem xmlns:ds="http://schemas.openxmlformats.org/officeDocument/2006/customXml" ds:itemID="{F3E96646-423E-4354-94C2-1A28227BF075}"/>
</file>

<file path=customXml/itemProps3.xml><?xml version="1.0" encoding="utf-8"?>
<ds:datastoreItem xmlns:ds="http://schemas.openxmlformats.org/officeDocument/2006/customXml" ds:itemID="{A2F4A21B-80B9-40F1-8308-E0B7F0FE0B09}"/>
</file>

<file path=docProps/app.xml><?xml version="1.0" encoding="utf-8"?>
<Properties xmlns="http://schemas.openxmlformats.org/officeDocument/2006/extended-properties" xmlns:vt="http://schemas.openxmlformats.org/officeDocument/2006/docPropsVTypes">
  <Template>{219DE96C-058C-43AD-B5B6-590FAE140C40}tf11381587_win32</Template>
  <TotalTime>232</TotalTime>
  <Words>713</Words>
  <Application>Microsoft Office PowerPoint</Application>
  <PresentationFormat>Widescreen</PresentationFormat>
  <Paragraphs>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Abadi</vt:lpstr>
      <vt:lpstr>Aharoni</vt:lpstr>
      <vt:lpstr>Arial</vt:lpstr>
      <vt:lpstr>Blackadder ITC</vt:lpstr>
      <vt:lpstr>Bradley Hand ITC</vt:lpstr>
      <vt:lpstr>Calibri</vt:lpstr>
      <vt:lpstr>Century Gothic</vt:lpstr>
      <vt:lpstr>Cooper Black</vt:lpstr>
      <vt:lpstr>Trebuchet MS</vt:lpstr>
      <vt:lpstr>Wingdings 2</vt:lpstr>
      <vt:lpstr>Quotable</vt:lpstr>
      <vt:lpstr>Thank- you for your Support!! *Each product has a web link for ordering </vt:lpstr>
      <vt:lpstr>Jack’s Fiddleheads (cleaned)  $3/per pound $9/three pounds $15/five pounds</vt:lpstr>
      <vt:lpstr>Art by Amelia Soothing Seascapes  https://anglophonewest.schoolcashonline.com/Fee/Details/24861/176/False/True $5.00 ea. 10x14 inches   15 available</vt:lpstr>
      <vt:lpstr>Maisie’s Macrame keychains https://anglophonewest.schoolcashonline.com/Fee/Details/24866/176/False/True 8 inches long 20 available  (10 each colour) $5.00 each *available in taupe or grey*</vt:lpstr>
      <vt:lpstr>Lilie’s Catch-All Record Bowls</vt:lpstr>
      <vt:lpstr>Tiona and Piper’s Lizard Bead  Key Chains</vt:lpstr>
      <vt:lpstr>Hunter’s Scented Crayon Candles</vt:lpstr>
      <vt:lpstr>Janeya’s Primitive Window Wonders</vt:lpstr>
      <vt:lpstr>Tiona &amp; Piper’s  Beaded Key Chains  $4.00 ea. 20 available</vt:lpstr>
      <vt:lpstr>Karamia and Emily’s Rings &amp; Things! $5.00/beaded Ring (10 available)       $10 Stainless Steel Spoon Ring (10 available)</vt:lpstr>
      <vt:lpstr>Bryson’s Personalized Tumblers  $20 ea. (up to ten characters per name)  70 available!   These tumblers change colour!   (straw not included) </vt:lpstr>
      <vt:lpstr>Bryson’s  Key Chains  choose from:  *Names (up to ten letters) *Minecraft *Fortnite *Cats *Dogs  $4.00 each     50 available </vt:lpstr>
      <vt:lpstr>Abigail’s Frames of Love (8x10)  $5.00 ea. 10 available </vt:lpstr>
      <vt:lpstr>Renee’s Rustic Candle Jars</vt:lpstr>
      <vt:lpstr>Ella &amp; Olivia’s Homemade Masks $10 ea. 10 Available;  style and materials will vary</vt:lpstr>
      <vt:lpstr>Ethan’s Washer Toss Kits  $30.00 10 available  colours may vary</vt:lpstr>
      <vt:lpstr>Addy’s Monster Pots  3-inch diameter $5.00 ea. 10 available</vt:lpstr>
      <vt:lpstr>Summer and Madi’s Scented Surprise! Candles  Bubblegum &amp;  Root Beer Scent $4.00 ea. 15 available per scent  </vt:lpstr>
      <vt:lpstr>Susie’s Stress Balls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Thank- you for your Support</dc:title>
  <dc:creator>Sadler Mean, Sarah (ASD-W)</dc:creator>
  <cp:lastModifiedBy>Kinney, Kelly (ASD-W)</cp:lastModifiedBy>
  <cp:revision>11</cp:revision>
  <cp:lastPrinted>2021-04-27T12:39:38Z</cp:lastPrinted>
  <dcterms:created xsi:type="dcterms:W3CDTF">2021-04-20T15:59:05Z</dcterms:created>
  <dcterms:modified xsi:type="dcterms:W3CDTF">2021-04-29T13:17:17Z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0x010100F2A1E1E4D320C749A22EC3F91FD053D6009E87C58F8BB1EC45803F664DFC7A8C55</vt:lpwstr>
  </property>
</Properties>
</file>